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6" r:id="rId3"/>
    <p:sldId id="272" r:id="rId4"/>
    <p:sldId id="265" r:id="rId5"/>
    <p:sldId id="275" r:id="rId6"/>
    <p:sldId id="270" r:id="rId7"/>
    <p:sldId id="279" r:id="rId8"/>
    <p:sldId id="266" r:id="rId9"/>
    <p:sldId id="273" r:id="rId10"/>
    <p:sldId id="27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004"/>
    <a:srgbClr val="000000"/>
    <a:srgbClr val="000001"/>
    <a:srgbClr val="000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41" autoAdjust="0"/>
  </p:normalViewPr>
  <p:slideViewPr>
    <p:cSldViewPr snapToGrid="0">
      <p:cViewPr varScale="1">
        <p:scale>
          <a:sx n="41" d="100"/>
          <a:sy n="41" d="100"/>
        </p:scale>
        <p:origin x="48" y="5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ED5F8-1078-42C5-B348-F284CF6720E9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15320-5B02-41D1-A72F-C9819743F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70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15320-5B02-41D1-A72F-C9819743FD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0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15320-5B02-41D1-A72F-C9819743FD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0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15320-5B02-41D1-A72F-C9819743FD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2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15320-5B02-41D1-A72F-C9819743FD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00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15320-5B02-41D1-A72F-C9819743FD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58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15320-5B02-41D1-A72F-C9819743FD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89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15320-5B02-41D1-A72F-C9819743FD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915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15320-5B02-41D1-A72F-C9819743FD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627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15320-5B02-41D1-A72F-C9819743FD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38191-F414-4704-858D-2DAE248FE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78B6D8-185F-42A6-80EF-72EA97902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B9BE1-CA2B-40AC-AB4D-C4C515AA8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BE419-EC09-472D-90FD-5B363CCEE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02A94-4408-4EE5-AB3F-C7F31BC3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180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CE28A-6410-4A43-9B0B-6C733B3E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E494A2-AAD4-4A50-A446-A92719461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A67A8C-5C43-43CB-842A-FA603568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5F9DE-1C4F-453C-93B5-E00DA36D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AD8AE-2DF8-41F7-BE07-B2F46644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91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BB0C89-5E34-42DA-A388-71E440668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994A39-5C05-4F7F-9DE7-FED04063A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CB5C66-7B9F-43A5-9451-DD4DEB88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7B4B74-A46A-4868-AC92-81E6D6F0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10C31-A008-4A86-A775-4BEDEAD15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23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014CB-3A89-42C4-B363-48B64EFE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4806C9-E53E-472E-ABC9-4B38767E9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D00EA1-2DCB-4DF3-B25E-864FF8AE6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B35BEA-0E77-41A5-8CCF-168846D9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FEC703-E04A-442C-8F44-35507605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78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1A50B-717C-4B22-A457-0FBFB945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1DF94A-0B1D-440B-B45A-649A18807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28DE6-0C12-40AC-A68F-0981B457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83A17-ADE0-4A9B-9136-1E9333AC8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545993-0084-4390-BC8E-87D51A07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95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93B01-9A33-4501-9EBF-5D8FA5E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D06ED8-4CEF-4D5E-91B4-032778D7A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75CDFB-4833-4E7C-8CBD-3EF3687BE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6DD8FB-B375-4299-9C55-78549585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550D08-E8F4-416F-9B99-D8975635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C2E8B1-B09A-4D57-A740-6FD7F75A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EBCC4-5074-46E8-B3CE-7A5B7CFC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1BA58E-C7DD-4C6F-9B44-E3283470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8BBD70-5894-4A8B-A19A-3391C3A15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F2FCA0-38F0-4A2A-A62D-5600F1104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7911B3-AC70-43CB-9F9A-8718C4578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73E4DD-251B-4491-B72C-22815EC0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CCA28F-77A8-419B-9472-A00CA98D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387914F-DE92-46BF-8A1E-4624870B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61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0DF64-D073-4DFF-BC98-B8456406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013BDD-1777-4C5B-A43C-9A26C555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C4675E-EA37-41F9-B6A7-7D699CDB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FBB761-4968-40F2-9891-EC180C16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868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44EDAC-9377-4084-AB72-5A020A36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A03E99-B02A-4094-A04D-907ED85C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5F3CCC-8F79-446F-8BE0-9228D418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CC5CF-1865-43FE-948A-AC4FF3CC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013D9-4879-428E-A0F8-2C10C78D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FEB18D-EE9C-48CA-9B70-CF2096F21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2D0FBF-1112-4262-A6F8-CEB6C2DF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9EDF17-2B06-4D25-8B61-1107CBF0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0DE3D8-8E2C-4459-A374-A32EC81A5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21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F330D-D739-4C73-ABDD-2B9D6D49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813A20-DFB6-47A1-8924-6932FD2B3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8E4F9C-8D58-423E-9E8C-6E7B0C017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86DC39-2646-4369-808B-A4FF2E83B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AFF5BC-651C-4833-875F-18D9A589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967D33-4E37-480F-BBFA-09082F65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10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4D49A8-A43B-4DEF-AB24-A0A7B4F5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57D4D2-E174-4D7F-B5EA-6B24E77B0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1073A4-543F-4C47-9E8B-6AC48B35A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CB19E-FA77-42D5-8A08-C08E1265B0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D51319-96FB-4D7F-B036-B3EDBAE8A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7DB5AB-8869-4862-9B24-F0D90EE23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0D397-EED7-4985-AAC0-4C8B5D7DA6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32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fif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rosales.com.au/blog/thermocouple-information/what-are-temperature-sensors-used-for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learn.adafruit.com/tmp36-temperature-senso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e.arduino.cc/projecthub/VJZ/lcd-thermometer-using-tmp36-sensor-283186" TargetMode="External"/><Relationship Id="rId5" Type="http://schemas.openxmlformats.org/officeDocument/2006/relationships/hyperlink" Target="https://randomnerdtutorials.com/9-arduino-compatible-temperature-sensors-for-your-electronics-projects/" TargetMode="External"/><Relationship Id="rId10" Type="http://schemas.openxmlformats.org/officeDocument/2006/relationships/hyperlink" Target="https://www.elprocus.com/temperature-sensors-types-working-operation/" TargetMode="External"/><Relationship Id="rId4" Type="http://schemas.microsoft.com/office/2007/relationships/hdphoto" Target="../media/hdphoto6.wdp"/><Relationship Id="rId9" Type="http://schemas.openxmlformats.org/officeDocument/2006/relationships/hyperlink" Target="https://www.electronicdesign.com/technologies/boards/article/21756038/digital-temperature-senso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92B9D-22D2-43A9-B06F-278142849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285069" y="771988"/>
            <a:ext cx="7425902" cy="53211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2EEA0D-BF52-47E3-BE5D-60156418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1429725"/>
            <a:ext cx="4023360" cy="2599641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5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Digital Temperature Sensor</a:t>
            </a:r>
            <a:endParaRPr lang="zh-CN" altLang="en-US" sz="5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60D1058C-2F7B-4C87-93A0-895C7F7028E5}"/>
              </a:ext>
            </a:extLst>
          </p:cNvPr>
          <p:cNvSpPr txBox="1">
            <a:spLocks/>
          </p:cNvSpPr>
          <p:nvPr/>
        </p:nvSpPr>
        <p:spPr>
          <a:xfrm>
            <a:off x="2087670" y="5143980"/>
            <a:ext cx="1978213" cy="448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dirty="0"/>
              <a:t>— Yuxi Lu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096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2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3F95D-8D24-4624-9BA5-30042398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4843" y="-889687"/>
            <a:ext cx="5387547" cy="2471352"/>
          </a:xfrm>
          <a:custGeom>
            <a:avLst/>
            <a:gdLst>
              <a:gd name="connsiteX0" fmla="*/ 0 w 5387547"/>
              <a:gd name="connsiteY0" fmla="*/ 1235676 h 2471352"/>
              <a:gd name="connsiteX1" fmla="*/ 2693774 w 5387547"/>
              <a:gd name="connsiteY1" fmla="*/ 0 h 2471352"/>
              <a:gd name="connsiteX2" fmla="*/ 5387548 w 5387547"/>
              <a:gd name="connsiteY2" fmla="*/ 1235676 h 2471352"/>
              <a:gd name="connsiteX3" fmla="*/ 2693774 w 5387547"/>
              <a:gd name="connsiteY3" fmla="*/ 2471352 h 2471352"/>
              <a:gd name="connsiteX4" fmla="*/ 0 w 5387547"/>
              <a:gd name="connsiteY4" fmla="*/ 1235676 h 247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7547" h="2471352" fill="none" extrusionOk="0">
                <a:moveTo>
                  <a:pt x="0" y="1235676"/>
                </a:moveTo>
                <a:cubicBezTo>
                  <a:pt x="350488" y="594809"/>
                  <a:pt x="1279888" y="-151971"/>
                  <a:pt x="2693774" y="0"/>
                </a:cubicBezTo>
                <a:cubicBezTo>
                  <a:pt x="4062487" y="-18226"/>
                  <a:pt x="5322685" y="614299"/>
                  <a:pt x="5387548" y="1235676"/>
                </a:cubicBezTo>
                <a:cubicBezTo>
                  <a:pt x="5371706" y="1767050"/>
                  <a:pt x="4138960" y="2530476"/>
                  <a:pt x="2693774" y="2471352"/>
                </a:cubicBezTo>
                <a:cubicBezTo>
                  <a:pt x="1231876" y="2485814"/>
                  <a:pt x="25296" y="1924203"/>
                  <a:pt x="0" y="1235676"/>
                </a:cubicBezTo>
                <a:close/>
              </a:path>
              <a:path w="5387547" h="2471352" stroke="0" extrusionOk="0">
                <a:moveTo>
                  <a:pt x="0" y="1235676"/>
                </a:moveTo>
                <a:cubicBezTo>
                  <a:pt x="-300609" y="367808"/>
                  <a:pt x="908250" y="111767"/>
                  <a:pt x="2693774" y="0"/>
                </a:cubicBezTo>
                <a:cubicBezTo>
                  <a:pt x="4281541" y="21060"/>
                  <a:pt x="5185634" y="559651"/>
                  <a:pt x="5387548" y="1235676"/>
                </a:cubicBezTo>
                <a:cubicBezTo>
                  <a:pt x="5225168" y="2076694"/>
                  <a:pt x="4136305" y="2721182"/>
                  <a:pt x="2693774" y="2471352"/>
                </a:cubicBezTo>
                <a:cubicBezTo>
                  <a:pt x="1155099" y="2443479"/>
                  <a:pt x="141437" y="1985701"/>
                  <a:pt x="0" y="1235676"/>
                </a:cubicBezTo>
                <a:close/>
              </a:path>
            </a:pathLst>
          </a:custGeom>
          <a:solidFill>
            <a:srgbClr val="FFFFFF">
              <a:alpha val="62000"/>
            </a:srgbClr>
          </a:solidFill>
          <a:ln w="165100" cap="rnd" cmpd="thinThick">
            <a:solidFill>
              <a:srgbClr val="FC80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altLang="zh-CN" dirty="0">
                <a:solidFill>
                  <a:srgbClr val="262626"/>
                </a:solidFill>
              </a:rPr>
            </a:br>
            <a:r>
              <a:rPr lang="en-US" altLang="zh-CN" sz="5400" dirty="0">
                <a:solidFill>
                  <a:srgbClr val="FF0000"/>
                </a:solidFill>
                <a:latin typeface="Algerian" panose="04020705040A02060702" pitchFamily="82" charset="0"/>
              </a:rPr>
              <a:t>Question ?</a:t>
            </a:r>
            <a:endParaRPr lang="en-US" altLang="zh-CN" sz="28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F891AFF-D772-42B8-ABE7-BC4E31178E97}"/>
              </a:ext>
            </a:extLst>
          </p:cNvPr>
          <p:cNvSpPr/>
          <p:nvPr/>
        </p:nvSpPr>
        <p:spPr>
          <a:xfrm>
            <a:off x="371261" y="653143"/>
            <a:ext cx="5162106" cy="5769428"/>
          </a:xfrm>
          <a:custGeom>
            <a:avLst/>
            <a:gdLst>
              <a:gd name="connsiteX0" fmla="*/ 0 w 5162106"/>
              <a:gd name="connsiteY0" fmla="*/ 0 h 5769428"/>
              <a:gd name="connsiteX1" fmla="*/ 748505 w 5162106"/>
              <a:gd name="connsiteY1" fmla="*/ 0 h 5769428"/>
              <a:gd name="connsiteX2" fmla="*/ 1290527 w 5162106"/>
              <a:gd name="connsiteY2" fmla="*/ 0 h 5769428"/>
              <a:gd name="connsiteX3" fmla="*/ 1987411 w 5162106"/>
              <a:gd name="connsiteY3" fmla="*/ 0 h 5769428"/>
              <a:gd name="connsiteX4" fmla="*/ 2529432 w 5162106"/>
              <a:gd name="connsiteY4" fmla="*/ 0 h 5769428"/>
              <a:gd name="connsiteX5" fmla="*/ 3174695 w 5162106"/>
              <a:gd name="connsiteY5" fmla="*/ 0 h 5769428"/>
              <a:gd name="connsiteX6" fmla="*/ 3871580 w 5162106"/>
              <a:gd name="connsiteY6" fmla="*/ 0 h 5769428"/>
              <a:gd name="connsiteX7" fmla="*/ 4361980 w 5162106"/>
              <a:gd name="connsiteY7" fmla="*/ 0 h 5769428"/>
              <a:gd name="connsiteX8" fmla="*/ 5162106 w 5162106"/>
              <a:gd name="connsiteY8" fmla="*/ 0 h 5769428"/>
              <a:gd name="connsiteX9" fmla="*/ 5162106 w 5162106"/>
              <a:gd name="connsiteY9" fmla="*/ 756436 h 5769428"/>
              <a:gd name="connsiteX10" fmla="*/ 5162106 w 5162106"/>
              <a:gd name="connsiteY10" fmla="*/ 1512872 h 5769428"/>
              <a:gd name="connsiteX11" fmla="*/ 5162106 w 5162106"/>
              <a:gd name="connsiteY11" fmla="*/ 2211614 h 5769428"/>
              <a:gd name="connsiteX12" fmla="*/ 5162106 w 5162106"/>
              <a:gd name="connsiteY12" fmla="*/ 2794967 h 5769428"/>
              <a:gd name="connsiteX13" fmla="*/ 5162106 w 5162106"/>
              <a:gd name="connsiteY13" fmla="*/ 3493709 h 5769428"/>
              <a:gd name="connsiteX14" fmla="*/ 5162106 w 5162106"/>
              <a:gd name="connsiteY14" fmla="*/ 4019368 h 5769428"/>
              <a:gd name="connsiteX15" fmla="*/ 5162106 w 5162106"/>
              <a:gd name="connsiteY15" fmla="*/ 4660416 h 5769428"/>
              <a:gd name="connsiteX16" fmla="*/ 5162106 w 5162106"/>
              <a:gd name="connsiteY16" fmla="*/ 5128380 h 5769428"/>
              <a:gd name="connsiteX17" fmla="*/ 5162106 w 5162106"/>
              <a:gd name="connsiteY17" fmla="*/ 5769428 h 5769428"/>
              <a:gd name="connsiteX18" fmla="*/ 4516843 w 5162106"/>
              <a:gd name="connsiteY18" fmla="*/ 5769428 h 5769428"/>
              <a:gd name="connsiteX19" fmla="*/ 3819958 w 5162106"/>
              <a:gd name="connsiteY19" fmla="*/ 5769428 h 5769428"/>
              <a:gd name="connsiteX20" fmla="*/ 3123074 w 5162106"/>
              <a:gd name="connsiteY20" fmla="*/ 5769428 h 5769428"/>
              <a:gd name="connsiteX21" fmla="*/ 2581053 w 5162106"/>
              <a:gd name="connsiteY21" fmla="*/ 5769428 h 5769428"/>
              <a:gd name="connsiteX22" fmla="*/ 1832548 w 5162106"/>
              <a:gd name="connsiteY22" fmla="*/ 5769428 h 5769428"/>
              <a:gd name="connsiteX23" fmla="*/ 1187284 w 5162106"/>
              <a:gd name="connsiteY23" fmla="*/ 5769428 h 5769428"/>
              <a:gd name="connsiteX24" fmla="*/ 696884 w 5162106"/>
              <a:gd name="connsiteY24" fmla="*/ 5769428 h 5769428"/>
              <a:gd name="connsiteX25" fmla="*/ 0 w 5162106"/>
              <a:gd name="connsiteY25" fmla="*/ 5769428 h 5769428"/>
              <a:gd name="connsiteX26" fmla="*/ 0 w 5162106"/>
              <a:gd name="connsiteY26" fmla="*/ 5186075 h 5769428"/>
              <a:gd name="connsiteX27" fmla="*/ 0 w 5162106"/>
              <a:gd name="connsiteY27" fmla="*/ 4545027 h 5769428"/>
              <a:gd name="connsiteX28" fmla="*/ 0 w 5162106"/>
              <a:gd name="connsiteY28" fmla="*/ 3788591 h 5769428"/>
              <a:gd name="connsiteX29" fmla="*/ 0 w 5162106"/>
              <a:gd name="connsiteY29" fmla="*/ 3032155 h 5769428"/>
              <a:gd name="connsiteX30" fmla="*/ 0 w 5162106"/>
              <a:gd name="connsiteY30" fmla="*/ 2333413 h 5769428"/>
              <a:gd name="connsiteX31" fmla="*/ 0 w 5162106"/>
              <a:gd name="connsiteY31" fmla="*/ 1750060 h 5769428"/>
              <a:gd name="connsiteX32" fmla="*/ 0 w 5162106"/>
              <a:gd name="connsiteY32" fmla="*/ 1282095 h 5769428"/>
              <a:gd name="connsiteX33" fmla="*/ 0 w 5162106"/>
              <a:gd name="connsiteY33" fmla="*/ 698742 h 5769428"/>
              <a:gd name="connsiteX34" fmla="*/ 0 w 5162106"/>
              <a:gd name="connsiteY34" fmla="*/ 0 h 576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62106" h="5769428" fill="none" extrusionOk="0">
                <a:moveTo>
                  <a:pt x="0" y="0"/>
                </a:moveTo>
                <a:cubicBezTo>
                  <a:pt x="335188" y="5854"/>
                  <a:pt x="410699" y="28884"/>
                  <a:pt x="748505" y="0"/>
                </a:cubicBezTo>
                <a:cubicBezTo>
                  <a:pt x="1086312" y="-28884"/>
                  <a:pt x="1047597" y="-26353"/>
                  <a:pt x="1290527" y="0"/>
                </a:cubicBezTo>
                <a:cubicBezTo>
                  <a:pt x="1533457" y="26353"/>
                  <a:pt x="1676065" y="2575"/>
                  <a:pt x="1987411" y="0"/>
                </a:cubicBezTo>
                <a:cubicBezTo>
                  <a:pt x="2298757" y="-2575"/>
                  <a:pt x="2264823" y="1717"/>
                  <a:pt x="2529432" y="0"/>
                </a:cubicBezTo>
                <a:cubicBezTo>
                  <a:pt x="2794041" y="-1717"/>
                  <a:pt x="3040590" y="4331"/>
                  <a:pt x="3174695" y="0"/>
                </a:cubicBezTo>
                <a:cubicBezTo>
                  <a:pt x="3308800" y="-4331"/>
                  <a:pt x="3565423" y="25924"/>
                  <a:pt x="3871580" y="0"/>
                </a:cubicBezTo>
                <a:cubicBezTo>
                  <a:pt x="4177738" y="-25924"/>
                  <a:pt x="4169101" y="23093"/>
                  <a:pt x="4361980" y="0"/>
                </a:cubicBezTo>
                <a:cubicBezTo>
                  <a:pt x="4554859" y="-23093"/>
                  <a:pt x="4995244" y="4775"/>
                  <a:pt x="5162106" y="0"/>
                </a:cubicBezTo>
                <a:cubicBezTo>
                  <a:pt x="5156480" y="159663"/>
                  <a:pt x="5169501" y="483111"/>
                  <a:pt x="5162106" y="756436"/>
                </a:cubicBezTo>
                <a:cubicBezTo>
                  <a:pt x="5154711" y="1029761"/>
                  <a:pt x="5197672" y="1297162"/>
                  <a:pt x="5162106" y="1512872"/>
                </a:cubicBezTo>
                <a:cubicBezTo>
                  <a:pt x="5126540" y="1728582"/>
                  <a:pt x="5136997" y="2032018"/>
                  <a:pt x="5162106" y="2211614"/>
                </a:cubicBezTo>
                <a:cubicBezTo>
                  <a:pt x="5187215" y="2391210"/>
                  <a:pt x="5145865" y="2503722"/>
                  <a:pt x="5162106" y="2794967"/>
                </a:cubicBezTo>
                <a:cubicBezTo>
                  <a:pt x="5178347" y="3086212"/>
                  <a:pt x="5139466" y="3159465"/>
                  <a:pt x="5162106" y="3493709"/>
                </a:cubicBezTo>
                <a:cubicBezTo>
                  <a:pt x="5184746" y="3827953"/>
                  <a:pt x="5156275" y="3854663"/>
                  <a:pt x="5162106" y="4019368"/>
                </a:cubicBezTo>
                <a:cubicBezTo>
                  <a:pt x="5167937" y="4184073"/>
                  <a:pt x="5154855" y="4489111"/>
                  <a:pt x="5162106" y="4660416"/>
                </a:cubicBezTo>
                <a:cubicBezTo>
                  <a:pt x="5169357" y="4831721"/>
                  <a:pt x="5155382" y="4956661"/>
                  <a:pt x="5162106" y="5128380"/>
                </a:cubicBezTo>
                <a:cubicBezTo>
                  <a:pt x="5168830" y="5300099"/>
                  <a:pt x="5143028" y="5519122"/>
                  <a:pt x="5162106" y="5769428"/>
                </a:cubicBezTo>
                <a:cubicBezTo>
                  <a:pt x="5026969" y="5764810"/>
                  <a:pt x="4762965" y="5782673"/>
                  <a:pt x="4516843" y="5769428"/>
                </a:cubicBezTo>
                <a:cubicBezTo>
                  <a:pt x="4270721" y="5756183"/>
                  <a:pt x="4040925" y="5745481"/>
                  <a:pt x="3819958" y="5769428"/>
                </a:cubicBezTo>
                <a:cubicBezTo>
                  <a:pt x="3598991" y="5793375"/>
                  <a:pt x="3268896" y="5793087"/>
                  <a:pt x="3123074" y="5769428"/>
                </a:cubicBezTo>
                <a:cubicBezTo>
                  <a:pt x="2977252" y="5745769"/>
                  <a:pt x="2823454" y="5765257"/>
                  <a:pt x="2581053" y="5769428"/>
                </a:cubicBezTo>
                <a:cubicBezTo>
                  <a:pt x="2338652" y="5773599"/>
                  <a:pt x="2029984" y="5735140"/>
                  <a:pt x="1832548" y="5769428"/>
                </a:cubicBezTo>
                <a:cubicBezTo>
                  <a:pt x="1635112" y="5803716"/>
                  <a:pt x="1453353" y="5800565"/>
                  <a:pt x="1187284" y="5769428"/>
                </a:cubicBezTo>
                <a:cubicBezTo>
                  <a:pt x="921215" y="5738291"/>
                  <a:pt x="860754" y="5754056"/>
                  <a:pt x="696884" y="5769428"/>
                </a:cubicBezTo>
                <a:cubicBezTo>
                  <a:pt x="533014" y="5784800"/>
                  <a:pt x="251178" y="5752771"/>
                  <a:pt x="0" y="5769428"/>
                </a:cubicBezTo>
                <a:cubicBezTo>
                  <a:pt x="21948" y="5608642"/>
                  <a:pt x="16558" y="5437128"/>
                  <a:pt x="0" y="5186075"/>
                </a:cubicBezTo>
                <a:cubicBezTo>
                  <a:pt x="-16558" y="4935022"/>
                  <a:pt x="-29899" y="4774113"/>
                  <a:pt x="0" y="4545027"/>
                </a:cubicBezTo>
                <a:cubicBezTo>
                  <a:pt x="29899" y="4315941"/>
                  <a:pt x="-3532" y="3979995"/>
                  <a:pt x="0" y="3788591"/>
                </a:cubicBezTo>
                <a:cubicBezTo>
                  <a:pt x="3532" y="3597187"/>
                  <a:pt x="-786" y="3381623"/>
                  <a:pt x="0" y="3032155"/>
                </a:cubicBezTo>
                <a:cubicBezTo>
                  <a:pt x="786" y="2682687"/>
                  <a:pt x="14822" y="2632487"/>
                  <a:pt x="0" y="2333413"/>
                </a:cubicBezTo>
                <a:cubicBezTo>
                  <a:pt x="-14822" y="2034339"/>
                  <a:pt x="26080" y="1869402"/>
                  <a:pt x="0" y="1750060"/>
                </a:cubicBezTo>
                <a:cubicBezTo>
                  <a:pt x="-26080" y="1630718"/>
                  <a:pt x="8176" y="1473934"/>
                  <a:pt x="0" y="1282095"/>
                </a:cubicBezTo>
                <a:cubicBezTo>
                  <a:pt x="-8176" y="1090257"/>
                  <a:pt x="17759" y="961756"/>
                  <a:pt x="0" y="698742"/>
                </a:cubicBezTo>
                <a:cubicBezTo>
                  <a:pt x="-17759" y="435728"/>
                  <a:pt x="11019" y="280273"/>
                  <a:pt x="0" y="0"/>
                </a:cubicBezTo>
                <a:close/>
              </a:path>
              <a:path w="5162106" h="5769428" stroke="0" extrusionOk="0">
                <a:moveTo>
                  <a:pt x="0" y="0"/>
                </a:moveTo>
                <a:cubicBezTo>
                  <a:pt x="143612" y="17919"/>
                  <a:pt x="306290" y="25868"/>
                  <a:pt x="593642" y="0"/>
                </a:cubicBezTo>
                <a:cubicBezTo>
                  <a:pt x="880994" y="-25868"/>
                  <a:pt x="937909" y="-20831"/>
                  <a:pt x="1084042" y="0"/>
                </a:cubicBezTo>
                <a:cubicBezTo>
                  <a:pt x="1230175" y="20831"/>
                  <a:pt x="1621810" y="-818"/>
                  <a:pt x="1832548" y="0"/>
                </a:cubicBezTo>
                <a:cubicBezTo>
                  <a:pt x="2043286" y="818"/>
                  <a:pt x="2199860" y="-25425"/>
                  <a:pt x="2426190" y="0"/>
                </a:cubicBezTo>
                <a:cubicBezTo>
                  <a:pt x="2652520" y="25425"/>
                  <a:pt x="2733735" y="-8670"/>
                  <a:pt x="3019832" y="0"/>
                </a:cubicBezTo>
                <a:cubicBezTo>
                  <a:pt x="3305929" y="8670"/>
                  <a:pt x="3432113" y="-34990"/>
                  <a:pt x="3768337" y="0"/>
                </a:cubicBezTo>
                <a:cubicBezTo>
                  <a:pt x="4104562" y="34990"/>
                  <a:pt x="4117634" y="-25755"/>
                  <a:pt x="4310359" y="0"/>
                </a:cubicBezTo>
                <a:cubicBezTo>
                  <a:pt x="4503084" y="25755"/>
                  <a:pt x="4827392" y="14300"/>
                  <a:pt x="5162106" y="0"/>
                </a:cubicBezTo>
                <a:cubicBezTo>
                  <a:pt x="5186657" y="173188"/>
                  <a:pt x="5133601" y="541319"/>
                  <a:pt x="5162106" y="756436"/>
                </a:cubicBezTo>
                <a:cubicBezTo>
                  <a:pt x="5190611" y="971553"/>
                  <a:pt x="5137894" y="1110565"/>
                  <a:pt x="5162106" y="1282095"/>
                </a:cubicBezTo>
                <a:cubicBezTo>
                  <a:pt x="5186318" y="1453625"/>
                  <a:pt x="5130382" y="1755713"/>
                  <a:pt x="5162106" y="1923143"/>
                </a:cubicBezTo>
                <a:cubicBezTo>
                  <a:pt x="5193830" y="2090573"/>
                  <a:pt x="5186040" y="2316450"/>
                  <a:pt x="5162106" y="2621885"/>
                </a:cubicBezTo>
                <a:cubicBezTo>
                  <a:pt x="5138172" y="2927320"/>
                  <a:pt x="5146338" y="2864860"/>
                  <a:pt x="5162106" y="3089849"/>
                </a:cubicBezTo>
                <a:cubicBezTo>
                  <a:pt x="5177874" y="3314838"/>
                  <a:pt x="5184414" y="3540078"/>
                  <a:pt x="5162106" y="3730897"/>
                </a:cubicBezTo>
                <a:cubicBezTo>
                  <a:pt x="5139798" y="3921716"/>
                  <a:pt x="5181909" y="4197830"/>
                  <a:pt x="5162106" y="4371944"/>
                </a:cubicBezTo>
                <a:cubicBezTo>
                  <a:pt x="5142303" y="4546058"/>
                  <a:pt x="5144130" y="4884638"/>
                  <a:pt x="5162106" y="5012992"/>
                </a:cubicBezTo>
                <a:cubicBezTo>
                  <a:pt x="5180082" y="5141346"/>
                  <a:pt x="5134770" y="5615530"/>
                  <a:pt x="5162106" y="5769428"/>
                </a:cubicBezTo>
                <a:cubicBezTo>
                  <a:pt x="4873632" y="5799945"/>
                  <a:pt x="4797022" y="5757488"/>
                  <a:pt x="4465222" y="5769428"/>
                </a:cubicBezTo>
                <a:cubicBezTo>
                  <a:pt x="4133422" y="5781368"/>
                  <a:pt x="4081294" y="5774985"/>
                  <a:pt x="3974822" y="5769428"/>
                </a:cubicBezTo>
                <a:cubicBezTo>
                  <a:pt x="3868350" y="5763871"/>
                  <a:pt x="3563376" y="5744642"/>
                  <a:pt x="3432800" y="5769428"/>
                </a:cubicBezTo>
                <a:cubicBezTo>
                  <a:pt x="3302224" y="5794214"/>
                  <a:pt x="2912229" y="5759299"/>
                  <a:pt x="2684295" y="5769428"/>
                </a:cubicBezTo>
                <a:cubicBezTo>
                  <a:pt x="2456361" y="5779557"/>
                  <a:pt x="2175950" y="5740375"/>
                  <a:pt x="2039032" y="5769428"/>
                </a:cubicBezTo>
                <a:cubicBezTo>
                  <a:pt x="1902114" y="5798481"/>
                  <a:pt x="1708102" y="5782195"/>
                  <a:pt x="1497011" y="5769428"/>
                </a:cubicBezTo>
                <a:cubicBezTo>
                  <a:pt x="1285920" y="5756661"/>
                  <a:pt x="1137083" y="5747358"/>
                  <a:pt x="851747" y="5769428"/>
                </a:cubicBezTo>
                <a:cubicBezTo>
                  <a:pt x="566411" y="5791498"/>
                  <a:pt x="391804" y="5736504"/>
                  <a:pt x="0" y="5769428"/>
                </a:cubicBezTo>
                <a:cubicBezTo>
                  <a:pt x="-16785" y="5586656"/>
                  <a:pt x="-8908" y="5453213"/>
                  <a:pt x="0" y="5301463"/>
                </a:cubicBezTo>
                <a:cubicBezTo>
                  <a:pt x="8908" y="5149713"/>
                  <a:pt x="-8342" y="4935657"/>
                  <a:pt x="0" y="4602721"/>
                </a:cubicBezTo>
                <a:cubicBezTo>
                  <a:pt x="8342" y="4269785"/>
                  <a:pt x="-26150" y="4258103"/>
                  <a:pt x="0" y="4077062"/>
                </a:cubicBezTo>
                <a:cubicBezTo>
                  <a:pt x="26150" y="3896021"/>
                  <a:pt x="27705" y="3517779"/>
                  <a:pt x="0" y="3320626"/>
                </a:cubicBezTo>
                <a:cubicBezTo>
                  <a:pt x="-27705" y="3123473"/>
                  <a:pt x="-11107" y="2943921"/>
                  <a:pt x="0" y="2737273"/>
                </a:cubicBezTo>
                <a:cubicBezTo>
                  <a:pt x="11107" y="2530625"/>
                  <a:pt x="2829" y="2467867"/>
                  <a:pt x="0" y="2269308"/>
                </a:cubicBezTo>
                <a:cubicBezTo>
                  <a:pt x="-2829" y="2070750"/>
                  <a:pt x="28064" y="1762927"/>
                  <a:pt x="0" y="1570567"/>
                </a:cubicBezTo>
                <a:cubicBezTo>
                  <a:pt x="-28064" y="1378207"/>
                  <a:pt x="-25972" y="1244555"/>
                  <a:pt x="0" y="1044908"/>
                </a:cubicBezTo>
                <a:cubicBezTo>
                  <a:pt x="25972" y="845261"/>
                  <a:pt x="41615" y="373259"/>
                  <a:pt x="0" y="0"/>
                </a:cubicBezTo>
                <a:close/>
              </a:path>
            </a:pathLst>
          </a:cu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温度计 纯色填充">
            <a:extLst>
              <a:ext uri="{FF2B5EF4-FFF2-40B4-BE49-F238E27FC236}">
                <a16:creationId xmlns:a16="http://schemas.microsoft.com/office/drawing/2014/main" id="{81F5DE90-E8A6-4E06-9CE5-04A7A3985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02470" y="1229230"/>
            <a:ext cx="4399540" cy="4399540"/>
          </a:xfrm>
          <a:prstGeom prst="rect">
            <a:avLst/>
          </a:prstGeom>
        </p:spPr>
      </p:pic>
      <p:sp>
        <p:nvSpPr>
          <p:cNvPr id="29" name="标题 1">
            <a:extLst>
              <a:ext uri="{FF2B5EF4-FFF2-40B4-BE49-F238E27FC236}">
                <a16:creationId xmlns:a16="http://schemas.microsoft.com/office/drawing/2014/main" id="{395ABCED-AE6D-4A5D-9C68-4E9106D622CA}"/>
              </a:ext>
            </a:extLst>
          </p:cNvPr>
          <p:cNvSpPr txBox="1">
            <a:spLocks/>
          </p:cNvSpPr>
          <p:nvPr/>
        </p:nvSpPr>
        <p:spPr>
          <a:xfrm>
            <a:off x="6096000" y="611777"/>
            <a:ext cx="556260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5600" b="1" dirty="0">
                <a:solidFill>
                  <a:schemeClr val="accent4"/>
                </a:solidFill>
              </a:rPr>
              <a:t>What</a:t>
            </a:r>
            <a:r>
              <a:rPr lang="en-US" altLang="zh-CN" sz="6600" b="1" dirty="0">
                <a:solidFill>
                  <a:schemeClr val="accent4"/>
                </a:solidFill>
              </a:rPr>
              <a:t>  </a:t>
            </a:r>
            <a:r>
              <a:rPr lang="en-US" altLang="zh-CN" sz="6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are temperature sensors </a:t>
            </a:r>
          </a:p>
          <a:p>
            <a:r>
              <a:rPr lang="en-US" altLang="zh-CN" sz="6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used to measure?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EDF510-E62A-4058-A0E8-92F55D718094}"/>
              </a:ext>
            </a:extLst>
          </p:cNvPr>
          <p:cNvSpPr txBox="1"/>
          <p:nvPr/>
        </p:nvSpPr>
        <p:spPr>
          <a:xfrm>
            <a:off x="6745570" y="3977640"/>
            <a:ext cx="4743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the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Preventative reliability</a:t>
            </a:r>
          </a:p>
        </p:txBody>
      </p:sp>
    </p:spTree>
    <p:extLst>
      <p:ext uri="{BB962C8B-B14F-4D97-AF65-F5344CB8AC3E}">
        <p14:creationId xmlns:p14="http://schemas.microsoft.com/office/powerpoint/2010/main" val="250721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285657-D628-4910-93F2-1C188D33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37009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sz="5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What is </a:t>
            </a:r>
            <a:r>
              <a:rPr lang="en-US" altLang="zh-CN" sz="7300" b="1" dirty="0">
                <a:solidFill>
                  <a:schemeClr val="accent4"/>
                </a:solidFill>
              </a:rPr>
              <a:t>Digital</a:t>
            </a:r>
            <a:r>
              <a:rPr lang="en-US" altLang="zh-CN" sz="5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temperature sensor ?</a:t>
            </a:r>
            <a:endParaRPr lang="zh-CN" altLang="en-US" sz="5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内容占位符 34">
            <a:extLst>
              <a:ext uri="{FF2B5EF4-FFF2-40B4-BE49-F238E27FC236}">
                <a16:creationId xmlns:a16="http://schemas.microsoft.com/office/drawing/2014/main" id="{12982B4F-D21E-465F-83A5-CC54BA5B268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4418" y="2844615"/>
            <a:ext cx="4894532" cy="3986377"/>
          </a:xfr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6A64DFD9-126C-4173-8156-C24A245A34C8}"/>
              </a:ext>
            </a:extLst>
          </p:cNvPr>
          <p:cNvSpPr txBox="1"/>
          <p:nvPr/>
        </p:nvSpPr>
        <p:spPr>
          <a:xfrm>
            <a:off x="1181653" y="2506817"/>
            <a:ext cx="61127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conversion and transmission takes place digitally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Directly converted into digital temperature </a:t>
            </a:r>
          </a:p>
        </p:txBody>
      </p:sp>
    </p:spTree>
    <p:extLst>
      <p:ext uri="{BB962C8B-B14F-4D97-AF65-F5344CB8AC3E}">
        <p14:creationId xmlns:p14="http://schemas.microsoft.com/office/powerpoint/2010/main" val="393300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0AF94-34DC-4CB3-88EA-0AA70B28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46" y="609600"/>
            <a:ext cx="6095614" cy="19064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8900" b="1" i="0" dirty="0">
                <a:solidFill>
                  <a:srgbClr val="FFC000"/>
                </a:solidFill>
                <a:effectLst/>
              </a:rPr>
              <a:t>How </a:t>
            </a:r>
            <a:b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altLang="zh-CN" sz="4900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to Measure Temperature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BA8A99-47A2-4D66-872C-7F39E14381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6" r="28847" b="7807"/>
          <a:stretch/>
        </p:blipFill>
        <p:spPr>
          <a:xfrm>
            <a:off x="0" y="0"/>
            <a:ext cx="4819996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 w="60325" cap="rnd" cmpd="thickThin">
            <a:solidFill>
              <a:schemeClr val="accent2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30436"/>
                      <a:gd name="connsiteY0" fmla="*/ 0 h 6858000"/>
                      <a:gd name="connsiteX1" fmla="*/ 3336297 w 4530436"/>
                      <a:gd name="connsiteY1" fmla="*/ 0 h 6858000"/>
                      <a:gd name="connsiteX2" fmla="*/ 3429935 w 4530436"/>
                      <a:gd name="connsiteY2" fmla="*/ 148742 h 6858000"/>
                      <a:gd name="connsiteX3" fmla="*/ 3780586 w 4530436"/>
                      <a:gd name="connsiteY3" fmla="*/ 819975 h 6858000"/>
                      <a:gd name="connsiteX4" fmla="*/ 3805449 w 4530436"/>
                      <a:gd name="connsiteY4" fmla="*/ 854514 h 6858000"/>
                      <a:gd name="connsiteX5" fmla="*/ 3762681 w 4530436"/>
                      <a:gd name="connsiteY5" fmla="*/ 750263 h 6858000"/>
                      <a:gd name="connsiteX6" fmla="*/ 3574037 w 4530436"/>
                      <a:gd name="connsiteY6" fmla="*/ 331786 h 6858000"/>
                      <a:gd name="connsiteX7" fmla="*/ 3401375 w 4530436"/>
                      <a:gd name="connsiteY7" fmla="*/ 0 h 6858000"/>
                      <a:gd name="connsiteX8" fmla="*/ 3457517 w 4530436"/>
                      <a:gd name="connsiteY8" fmla="*/ 0 h 6858000"/>
                      <a:gd name="connsiteX9" fmla="*/ 3561845 w 4530436"/>
                      <a:gd name="connsiteY9" fmla="*/ 196614 h 6858000"/>
                      <a:gd name="connsiteX10" fmla="*/ 4047888 w 4530436"/>
                      <a:gd name="connsiteY10" fmla="*/ 1371196 h 6858000"/>
                      <a:gd name="connsiteX11" fmla="*/ 4485024 w 4530436"/>
                      <a:gd name="connsiteY11" fmla="*/ 3331516 h 6858000"/>
                      <a:gd name="connsiteX12" fmla="*/ 4518467 w 4530436"/>
                      <a:gd name="connsiteY12" fmla="*/ 4357388 h 6858000"/>
                      <a:gd name="connsiteX13" fmla="*/ 4363555 w 4530436"/>
                      <a:gd name="connsiteY13" fmla="*/ 5552906 h 6858000"/>
                      <a:gd name="connsiteX14" fmla="*/ 4005563 w 4530436"/>
                      <a:gd name="connsiteY14" fmla="*/ 6828295 h 6858000"/>
                      <a:gd name="connsiteX15" fmla="*/ 3993422 w 4530436"/>
                      <a:gd name="connsiteY15" fmla="*/ 6858000 h 6858000"/>
                      <a:gd name="connsiteX16" fmla="*/ 3942092 w 4530436"/>
                      <a:gd name="connsiteY16" fmla="*/ 6858000 h 6858000"/>
                      <a:gd name="connsiteX17" fmla="*/ 3948755 w 4530436"/>
                      <a:gd name="connsiteY17" fmla="*/ 6841549 h 6858000"/>
                      <a:gd name="connsiteX18" fmla="*/ 4174578 w 4530436"/>
                      <a:gd name="connsiteY18" fmla="*/ 6142729 h 6858000"/>
                      <a:gd name="connsiteX19" fmla="*/ 4322279 w 4530436"/>
                      <a:gd name="connsiteY19" fmla="*/ 5513923 h 6858000"/>
                      <a:gd name="connsiteX20" fmla="*/ 4324020 w 4530436"/>
                      <a:gd name="connsiteY20" fmla="*/ 5480401 h 6858000"/>
                      <a:gd name="connsiteX21" fmla="*/ 4226174 w 4530436"/>
                      <a:gd name="connsiteY21" fmla="*/ 5830359 h 6858000"/>
                      <a:gd name="connsiteX22" fmla="*/ 3921842 w 4530436"/>
                      <a:gd name="connsiteY22" fmla="*/ 6670527 h 6858000"/>
                      <a:gd name="connsiteX23" fmla="*/ 3836358 w 4530436"/>
                      <a:gd name="connsiteY23" fmla="*/ 6858000 h 6858000"/>
                      <a:gd name="connsiteX24" fmla="*/ 0 w 4530436"/>
                      <a:gd name="connsiteY24" fmla="*/ 6858000 h 6858000"/>
                      <a:gd name="connsiteX25" fmla="*/ 0 w 4530436"/>
                      <a:gd name="connsiteY25" fmla="*/ 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530436" h="6858000" extrusionOk="0">
                        <a:moveTo>
                          <a:pt x="0" y="0"/>
                        </a:moveTo>
                        <a:cubicBezTo>
                          <a:pt x="751490" y="118645"/>
                          <a:pt x="1889397" y="116012"/>
                          <a:pt x="3336297" y="0"/>
                        </a:cubicBezTo>
                        <a:cubicBezTo>
                          <a:pt x="3371538" y="39818"/>
                          <a:pt x="3421838" y="112126"/>
                          <a:pt x="3429935" y="148742"/>
                        </a:cubicBezTo>
                        <a:cubicBezTo>
                          <a:pt x="3554062" y="369427"/>
                          <a:pt x="3665900" y="636943"/>
                          <a:pt x="3780586" y="819975"/>
                        </a:cubicBezTo>
                        <a:cubicBezTo>
                          <a:pt x="3783362" y="832155"/>
                          <a:pt x="3794553" y="845479"/>
                          <a:pt x="3805449" y="854514"/>
                        </a:cubicBezTo>
                        <a:cubicBezTo>
                          <a:pt x="3796235" y="820452"/>
                          <a:pt x="3778571" y="782164"/>
                          <a:pt x="3762681" y="750263"/>
                        </a:cubicBezTo>
                        <a:cubicBezTo>
                          <a:pt x="3698341" y="607960"/>
                          <a:pt x="3629738" y="479276"/>
                          <a:pt x="3574037" y="331786"/>
                        </a:cubicBezTo>
                        <a:cubicBezTo>
                          <a:pt x="3568860" y="291081"/>
                          <a:pt x="3453099" y="112603"/>
                          <a:pt x="3401375" y="0"/>
                        </a:cubicBezTo>
                        <a:cubicBezTo>
                          <a:pt x="3422254" y="-1351"/>
                          <a:pt x="3447941" y="-3461"/>
                          <a:pt x="3457517" y="0"/>
                        </a:cubicBezTo>
                        <a:cubicBezTo>
                          <a:pt x="3477248" y="18545"/>
                          <a:pt x="3541361" y="147384"/>
                          <a:pt x="3561845" y="196614"/>
                        </a:cubicBezTo>
                        <a:cubicBezTo>
                          <a:pt x="3756630" y="580439"/>
                          <a:pt x="3918821" y="1041891"/>
                          <a:pt x="4047888" y="1371196"/>
                        </a:cubicBezTo>
                        <a:cubicBezTo>
                          <a:pt x="4300079" y="2068712"/>
                          <a:pt x="4451765" y="2719489"/>
                          <a:pt x="4485024" y="3331516"/>
                        </a:cubicBezTo>
                        <a:cubicBezTo>
                          <a:pt x="4568772" y="3635561"/>
                          <a:pt x="4553178" y="3972278"/>
                          <a:pt x="4518467" y="4357388"/>
                        </a:cubicBezTo>
                        <a:cubicBezTo>
                          <a:pt x="4411417" y="4771456"/>
                          <a:pt x="4406549" y="5133705"/>
                          <a:pt x="4363555" y="5552906"/>
                        </a:cubicBezTo>
                        <a:cubicBezTo>
                          <a:pt x="4201982" y="5983546"/>
                          <a:pt x="4129919" y="6352847"/>
                          <a:pt x="4005563" y="6828295"/>
                        </a:cubicBezTo>
                        <a:cubicBezTo>
                          <a:pt x="4000100" y="6835745"/>
                          <a:pt x="4000115" y="6844815"/>
                          <a:pt x="3993422" y="6858000"/>
                        </a:cubicBezTo>
                        <a:cubicBezTo>
                          <a:pt x="3988168" y="6857180"/>
                          <a:pt x="3963466" y="6859925"/>
                          <a:pt x="3942092" y="6858000"/>
                        </a:cubicBezTo>
                        <a:cubicBezTo>
                          <a:pt x="3944955" y="6853628"/>
                          <a:pt x="3946163" y="6847302"/>
                          <a:pt x="3948755" y="6841549"/>
                        </a:cubicBezTo>
                        <a:cubicBezTo>
                          <a:pt x="4022296" y="6633019"/>
                          <a:pt x="4086644" y="6382014"/>
                          <a:pt x="4174578" y="6142729"/>
                        </a:cubicBezTo>
                        <a:cubicBezTo>
                          <a:pt x="4234571" y="5941411"/>
                          <a:pt x="4247138" y="5737620"/>
                          <a:pt x="4322279" y="5513923"/>
                        </a:cubicBezTo>
                        <a:cubicBezTo>
                          <a:pt x="4323714" y="5501167"/>
                          <a:pt x="4323700" y="5491583"/>
                          <a:pt x="4324020" y="5480401"/>
                        </a:cubicBezTo>
                        <a:cubicBezTo>
                          <a:pt x="4292116" y="5610888"/>
                          <a:pt x="4252961" y="5740612"/>
                          <a:pt x="4226174" y="5830359"/>
                        </a:cubicBezTo>
                        <a:cubicBezTo>
                          <a:pt x="4130182" y="6134749"/>
                          <a:pt x="4033895" y="6394378"/>
                          <a:pt x="3921842" y="6670527"/>
                        </a:cubicBezTo>
                        <a:cubicBezTo>
                          <a:pt x="3885392" y="6746183"/>
                          <a:pt x="3848094" y="6819083"/>
                          <a:pt x="3836358" y="6858000"/>
                        </a:cubicBezTo>
                        <a:cubicBezTo>
                          <a:pt x="3424789" y="6905447"/>
                          <a:pt x="597216" y="6866432"/>
                          <a:pt x="0" y="6858000"/>
                        </a:cubicBezTo>
                        <a:cubicBezTo>
                          <a:pt x="160983" y="5343883"/>
                          <a:pt x="23262" y="32555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55" name="文本占位符 8">
            <a:extLst>
              <a:ext uri="{FF2B5EF4-FFF2-40B4-BE49-F238E27FC236}">
                <a16:creationId xmlns:a16="http://schemas.microsoft.com/office/drawing/2014/main" id="{99B1B56A-FE78-4405-B9AF-B839F49D602E}"/>
              </a:ext>
            </a:extLst>
          </p:cNvPr>
          <p:cNvSpPr txBox="1">
            <a:spLocks/>
          </p:cNvSpPr>
          <p:nvPr/>
        </p:nvSpPr>
        <p:spPr>
          <a:xfrm>
            <a:off x="6020346" y="3213445"/>
            <a:ext cx="4960814" cy="225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Voltage difference of the diode terminals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Voltage increases when the temperature rises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29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80"/>
                    </a14:imgEffect>
                    <a14:imgEffect>
                      <a14:saturation sat="28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FF165E2-B302-4981-9A3F-8C9C9993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30" y="5524152"/>
            <a:ext cx="6504229" cy="927463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S</a:t>
            </a:r>
            <a:r>
              <a:rPr lang="en-US" altLang="zh-CN" sz="4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oboto" panose="020B0604020202020204" pitchFamily="2" charset="0"/>
              </a:rPr>
              <a:t>ensor </a:t>
            </a:r>
            <a:r>
              <a:rPr lang="en-US" altLang="zh-C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F</a:t>
            </a:r>
            <a:r>
              <a:rPr lang="en-US" altLang="zh-CN" sz="4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roboto" panose="020B0604020202020204" pitchFamily="2" charset="0"/>
              </a:rPr>
              <a:t>eatures </a:t>
            </a:r>
            <a:r>
              <a:rPr lang="en-US" altLang="zh-CN" sz="2800" b="0" i="0" dirty="0">
                <a:solidFill>
                  <a:schemeClr val="accent2"/>
                </a:solidFill>
                <a:effectLst/>
                <a:latin typeface="roboto" panose="020B0604020202020204" pitchFamily="2" charset="0"/>
              </a:rPr>
              <a:t>(DS18B20)</a:t>
            </a:r>
            <a:endParaRPr lang="zh-CN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19DA8EB-6689-42CB-9CFD-77B18F238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6453" y="706436"/>
            <a:ext cx="5282337" cy="4655127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</a:rPr>
              <a:t>Unique 1-Wire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</a:rPr>
              <a:t>Multidrop 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</a:rPr>
              <a:t> Power supply range </a:t>
            </a:r>
            <a:r>
              <a:rPr lang="zh-CN" altLang="en-US" sz="2800" b="1" dirty="0">
                <a:solidFill>
                  <a:schemeClr val="bg1"/>
                </a:solidFill>
              </a:rPr>
              <a:t>：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lvl="1"/>
            <a:r>
              <a:rPr lang="en-US" altLang="zh-CN" sz="2400" dirty="0">
                <a:solidFill>
                  <a:schemeClr val="bg1"/>
                </a:solidFill>
              </a:rPr>
              <a:t>	3.0V to 5.5V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</a:rPr>
              <a:t>Operating range temperature </a:t>
            </a:r>
            <a:r>
              <a:rPr lang="zh-CN" altLang="en-US" sz="2800" b="1" dirty="0">
                <a:solidFill>
                  <a:schemeClr val="bg1"/>
                </a:solidFill>
              </a:rPr>
              <a:t>：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-55ºC to 125ºC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</a:rPr>
              <a:t>Accuracy </a:t>
            </a:r>
            <a:r>
              <a:rPr lang="zh-CN" altLang="en-US" sz="2800" b="1" dirty="0">
                <a:solidFill>
                  <a:schemeClr val="bg1"/>
                </a:solidFill>
              </a:rPr>
              <a:t>：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+/-0.5 ºC 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(-10ºC to 85ºC)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</a:rPr>
              <a:t>Parasitic Power Mode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内容占位符 14" descr="图示&#10;&#10;描述已自动生成">
            <a:extLst>
              <a:ext uri="{FF2B5EF4-FFF2-40B4-BE49-F238E27FC236}">
                <a16:creationId xmlns:a16="http://schemas.microsoft.com/office/drawing/2014/main" id="{F53C302E-B751-46DB-8612-36C254D6A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71" y="990599"/>
            <a:ext cx="4099306" cy="3754883"/>
          </a:xfr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3DC3B77-D6A5-487E-A907-BA3D652F698E}"/>
              </a:ext>
            </a:extLst>
          </p:cNvPr>
          <p:cNvCxnSpPr/>
          <p:nvPr/>
        </p:nvCxnSpPr>
        <p:spPr>
          <a:xfrm>
            <a:off x="261257" y="5442857"/>
            <a:ext cx="1193074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ACAF79A-0F93-489A-A79C-C779B4A1A95A}"/>
              </a:ext>
            </a:extLst>
          </p:cNvPr>
          <p:cNvCxnSpPr>
            <a:cxnSpLocks/>
          </p:cNvCxnSpPr>
          <p:nvPr/>
        </p:nvCxnSpPr>
        <p:spPr>
          <a:xfrm>
            <a:off x="11342915" y="863537"/>
            <a:ext cx="0" cy="5646716"/>
          </a:xfrm>
          <a:prstGeom prst="line">
            <a:avLst/>
          </a:prstGeom>
          <a:ln w="41275" cmpd="sng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3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826"/>
                    </a14:imgEffect>
                    <a14:imgEffect>
                      <a14:saturation sat="71000"/>
                    </a14:imgEffect>
                    <a14:imgEffect>
                      <a14:brightnessContrast bright="-65000" contrast="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A4182-BDDC-4B1A-9559-161D5A97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27" y="140730"/>
            <a:ext cx="5710881" cy="1325563"/>
          </a:xfrm>
        </p:spPr>
        <p:txBody>
          <a:bodyPr/>
          <a:lstStyle/>
          <a:p>
            <a:r>
              <a:rPr lang="en-US" altLang="zh-CN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Helvetica" panose="020B0604020202020204" pitchFamily="34" charset="0"/>
              </a:rPr>
              <a:t>Demonstration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211D7ABA-41A7-4D48-B078-149753E6AF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" t="11437" r="-119" b="7714"/>
          <a:stretch/>
        </p:blipFill>
        <p:spPr>
          <a:xfrm rot="16200000">
            <a:off x="2222203" y="481738"/>
            <a:ext cx="4700459" cy="7118357"/>
          </a:xfrm>
          <a:prstGeom prst="rect">
            <a:avLst/>
          </a:prstGeom>
        </p:spPr>
      </p:pic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1AD0CFB5-E3AE-4BAB-BFDD-8D73993C0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7"/>
          <a:stretch/>
        </p:blipFill>
        <p:spPr>
          <a:xfrm>
            <a:off x="6982430" y="662780"/>
            <a:ext cx="4720595" cy="3631001"/>
          </a:xfrm>
        </p:spPr>
      </p:pic>
      <p:pic>
        <p:nvPicPr>
          <p:cNvPr id="12" name="图形 11" descr="刀 纯色填充">
            <a:extLst>
              <a:ext uri="{FF2B5EF4-FFF2-40B4-BE49-F238E27FC236}">
                <a16:creationId xmlns:a16="http://schemas.microsoft.com/office/drawing/2014/main" id="{1C08CFDC-3135-414D-AD1D-0A0261CFAD5D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300000" flipH="1">
            <a:off x="-278555" y="959799"/>
            <a:ext cx="6775704" cy="666636"/>
          </a:xfrm>
          <a:prstGeom prst="rect">
            <a:avLst/>
          </a:prstGeom>
          <a:scene3d>
            <a:camera prst="orthographicFront">
              <a:rot lat="2400000" lon="21594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86520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9B4E4CB1-8A73-4E9D-BB6A-19F4A0693398}"/>
              </a:ext>
            </a:extLst>
          </p:cNvPr>
          <p:cNvSpPr txBox="1"/>
          <p:nvPr/>
        </p:nvSpPr>
        <p:spPr>
          <a:xfrm flipH="1">
            <a:off x="5608320" y="484139"/>
            <a:ext cx="5448301" cy="7694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Advantages</a:t>
            </a:r>
            <a:endParaRPr lang="zh-CN" alt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FBA336-0456-4084-9EAE-211D15968044}"/>
              </a:ext>
            </a:extLst>
          </p:cNvPr>
          <p:cNvSpPr txBox="1"/>
          <p:nvPr/>
        </p:nvSpPr>
        <p:spPr>
          <a:xfrm>
            <a:off x="5608320" y="2269089"/>
            <a:ext cx="61127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Power Consumption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Component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Cost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1F34F75-430F-48C1-94E0-1AB0A4CA3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bright="-2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344" y="1541418"/>
            <a:ext cx="4023356" cy="3718559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00E9036-C3CA-45A6-A241-9B4E1579424F}"/>
              </a:ext>
            </a:extLst>
          </p:cNvPr>
          <p:cNvCxnSpPr>
            <a:cxnSpLocks/>
          </p:cNvCxnSpPr>
          <p:nvPr/>
        </p:nvCxnSpPr>
        <p:spPr>
          <a:xfrm>
            <a:off x="350518" y="1735183"/>
            <a:ext cx="917448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30474C-CA6D-4726-9451-B64C0FAA1948}"/>
              </a:ext>
            </a:extLst>
          </p:cNvPr>
          <p:cNvCxnSpPr>
            <a:cxnSpLocks/>
          </p:cNvCxnSpPr>
          <p:nvPr/>
        </p:nvCxnSpPr>
        <p:spPr>
          <a:xfrm>
            <a:off x="2703022" y="5849983"/>
            <a:ext cx="917448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53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D54E41-E0DC-4EB0-9A85-E5B5CDE4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618" y="205175"/>
            <a:ext cx="5981691" cy="10249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000" kern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Conclusion</a:t>
            </a:r>
          </a:p>
        </p:txBody>
      </p:sp>
      <p:pic>
        <p:nvPicPr>
          <p:cNvPr id="5" name="Picture 4" descr="图形用户界面&#10;&#10;中度可信度描述已自动生成">
            <a:extLst>
              <a:ext uri="{FF2B5EF4-FFF2-40B4-BE49-F238E27FC236}">
                <a16:creationId xmlns:a16="http://schemas.microsoft.com/office/drawing/2014/main" id="{4EDFDE71-46D2-4F8E-B1C8-1ED068BE98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4" t="719" r="12511" b="6475"/>
          <a:stretch/>
        </p:blipFill>
        <p:spPr>
          <a:xfrm>
            <a:off x="434691" y="748145"/>
            <a:ext cx="4864672" cy="536170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E559A8-EB89-4E94-9CC7-7E92859DB755}"/>
              </a:ext>
            </a:extLst>
          </p:cNvPr>
          <p:cNvSpPr txBox="1"/>
          <p:nvPr/>
        </p:nvSpPr>
        <p:spPr>
          <a:xfrm>
            <a:off x="5775618" y="1375827"/>
            <a:ext cx="581392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Common applications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Medical applications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Within our homes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Vehicles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Renewable energy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Glass manufacturing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Chemical industries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Integrated circuits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Small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Low Hardware Overhead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Strong Anti-interference 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High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8978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6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F1041-6CA3-4A24-88FE-ED5533D41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7880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Thanks for Listening !</a:t>
            </a:r>
            <a:endParaRPr lang="zh-CN" altLang="en-US" sz="5400" b="1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5F40A-924D-46FE-AC79-0DAE84D2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923540"/>
            <a:ext cx="10515600" cy="341693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hlinkClick r:id="rId5"/>
              </a:rPr>
              <a:t>https://randomnerdtutorials.com/9-arduino-compatible-temperature-sensors-for-your-electronics-projects/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6"/>
              </a:rPr>
              <a:t>https://create.arduino.cc/projecthub/VJZ/lcd-thermometer-using-tmp36-sensor-283186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7"/>
              </a:rPr>
              <a:t>https://learn.adafruit.com/tmp36-temperature-sensor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8"/>
              </a:rPr>
              <a:t>https://www.pyrosales.com.au/blog/thermocouple-information/what-are-temperature-sensors-used-for/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9"/>
              </a:rPr>
              <a:t>https://www.electronicdesign.com/technologies/boards/article/21756038/digital-temperature-sensors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2000" dirty="0">
                <a:solidFill>
                  <a:schemeClr val="bg1"/>
                </a:solidFill>
                <a:hlinkClick r:id="rId10"/>
              </a:rPr>
              <a:t>https://www.elprocus.com/temperature-sensors-types-working-operation/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172B84B-C958-49AF-8238-60A37FAD299E}"/>
              </a:ext>
            </a:extLst>
          </p:cNvPr>
          <p:cNvSpPr txBox="1">
            <a:spLocks/>
          </p:cNvSpPr>
          <p:nvPr/>
        </p:nvSpPr>
        <p:spPr>
          <a:xfrm>
            <a:off x="685800" y="1904365"/>
            <a:ext cx="370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</a:rPr>
              <a:t>References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829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2203</TotalTime>
  <Words>234</Words>
  <Application>Microsoft Office PowerPoint</Application>
  <PresentationFormat>宽屏</PresentationFormat>
  <Paragraphs>65</Paragraphs>
  <Slides>10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Algerian</vt:lpstr>
      <vt:lpstr>Arial</vt:lpstr>
      <vt:lpstr>Arial Black</vt:lpstr>
      <vt:lpstr>Calibri</vt:lpstr>
      <vt:lpstr>Helvetica</vt:lpstr>
      <vt:lpstr>roboto</vt:lpstr>
      <vt:lpstr>Office 主题​​</vt:lpstr>
      <vt:lpstr>Digital Temperature Sensor</vt:lpstr>
      <vt:lpstr>PowerPoint 演示文稿</vt:lpstr>
      <vt:lpstr>What is Digital temperature sensor ?</vt:lpstr>
      <vt:lpstr>How  to Measure Temperature</vt:lpstr>
      <vt:lpstr>Sensor Features (DS18B20)</vt:lpstr>
      <vt:lpstr>Demonstration</vt:lpstr>
      <vt:lpstr>PowerPoint 演示文稿</vt:lpstr>
      <vt:lpstr>Conclusion</vt:lpstr>
      <vt:lpstr>Thanks for Listening !</vt:lpstr>
      <vt:lpstr> Question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YuXi</dc:creator>
  <cp:lastModifiedBy>Lu, YuXi</cp:lastModifiedBy>
  <cp:revision>10</cp:revision>
  <dcterms:created xsi:type="dcterms:W3CDTF">2022-03-08T05:32:51Z</dcterms:created>
  <dcterms:modified xsi:type="dcterms:W3CDTF">2022-03-09T20:39:03Z</dcterms:modified>
</cp:coreProperties>
</file>